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58" r:id="rId5"/>
    <p:sldId id="259" r:id="rId6"/>
    <p:sldId id="260" r:id="rId7"/>
    <p:sldId id="261" r:id="rId8"/>
    <p:sldId id="262" r:id="rId9"/>
    <p:sldId id="263"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ECDF"/>
    <a:srgbClr val="F0BF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p:scale>
          <a:sx n="82" d="100"/>
          <a:sy n="82" d="100"/>
        </p:scale>
        <p:origin x="648" y="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5002B5-5786-48D0-95F4-B054B4377C33}"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3360911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5002B5-5786-48D0-95F4-B054B4377C33}"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2484069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5002B5-5786-48D0-95F4-B054B4377C33}"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3383285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5002B5-5786-48D0-95F4-B054B4377C33}"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3718755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45002B5-5786-48D0-95F4-B054B4377C33}"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1514551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5002B5-5786-48D0-95F4-B054B4377C33}" type="datetimeFigureOut">
              <a:rPr lang="en-US" smtClean="0"/>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1006595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5002B5-5786-48D0-95F4-B054B4377C33}" type="datetimeFigureOut">
              <a:rPr lang="en-US" smtClean="0"/>
              <a:t>7/27/2020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2881328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5002B5-5786-48D0-95F4-B054B4377C33}" type="datetimeFigureOut">
              <a:rPr lang="en-US" smtClean="0"/>
              <a:t>7/27/2020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1985466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5002B5-5786-48D0-95F4-B054B4377C33}" type="datetimeFigureOut">
              <a:rPr lang="en-US" smtClean="0"/>
              <a:t>7/27/2020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2275127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45002B5-5786-48D0-95F4-B054B4377C33}" type="datetimeFigureOut">
              <a:rPr lang="en-US" smtClean="0"/>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2556160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45002B5-5786-48D0-95F4-B054B4377C33}" type="datetimeFigureOut">
              <a:rPr lang="en-US" smtClean="0"/>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2593742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5002B5-5786-48D0-95F4-B054B4377C33}" type="datetimeFigureOut">
              <a:rPr lang="en-US" smtClean="0"/>
              <a:t>7/27/2020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C92BE7-E67D-49F8-9B1A-CBACC7AA83B6}" type="slidenum">
              <a:rPr lang="en-US" smtClean="0"/>
              <a:t>‹#›</a:t>
            </a:fld>
            <a:endParaRPr lang="en-US"/>
          </a:p>
        </p:txBody>
      </p:sp>
    </p:spTree>
    <p:extLst>
      <p:ext uri="{BB962C8B-B14F-4D97-AF65-F5344CB8AC3E}">
        <p14:creationId xmlns:p14="http://schemas.microsoft.com/office/powerpoint/2010/main" val="2221370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ccc.usccb.org/flipbooks/uscca/files/assets/basic-html/page-560.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https://www.youtube.com/embed/L7fAcHCgjg0"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f0YWKLNhTvE" TargetMode="External"/><Relationship Id="rId2" Type="http://schemas.openxmlformats.org/officeDocument/2006/relationships/slideLayout" Target="../slideLayouts/slideLayout2.xml"/><Relationship Id="rId1" Type="http://schemas.openxmlformats.org/officeDocument/2006/relationships/video" Target="https://www.youtube.com/embed/f0YWKLNhTvE" TargetMode="Externa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915" t="24662" r="-2821" b="16055"/>
          <a:stretch/>
        </p:blipFill>
        <p:spPr>
          <a:xfrm>
            <a:off x="-1519195" y="0"/>
            <a:ext cx="15924767" cy="6881127"/>
          </a:xfrm>
          <a:prstGeom prst="rect">
            <a:avLst/>
          </a:prstGeom>
        </p:spPr>
      </p:pic>
      <p:sp>
        <p:nvSpPr>
          <p:cNvPr id="2" name="Title 1"/>
          <p:cNvSpPr>
            <a:spLocks noGrp="1"/>
          </p:cNvSpPr>
          <p:nvPr>
            <p:ph type="ctrTitle"/>
          </p:nvPr>
        </p:nvSpPr>
        <p:spPr>
          <a:xfrm>
            <a:off x="1524000" y="1122363"/>
            <a:ext cx="9144000" cy="1800719"/>
          </a:xfrm>
        </p:spPr>
        <p:txBody>
          <a:bodyPr>
            <a:normAutofit/>
          </a:bodyPr>
          <a:lstStyle/>
          <a:p>
            <a:r>
              <a:rPr lang="en-US" b="1" cap="all" baseline="30000" dirty="0">
                <a:solidFill>
                  <a:schemeClr val="bg1"/>
                </a:solidFill>
                <a:latin typeface="Antenna Black" panose="02000505000000020004" pitchFamily="2" charset="0"/>
              </a:rPr>
              <a:t>Families Forming Disciples</a:t>
            </a:r>
            <a:r>
              <a:rPr lang="en-US" b="1" baseline="30000" dirty="0"/>
              <a:t/>
            </a:r>
            <a:br>
              <a:rPr lang="en-US" b="1" baseline="30000" dirty="0"/>
            </a:br>
            <a:endParaRPr lang="en-US" dirty="0"/>
          </a:p>
        </p:txBody>
      </p:sp>
      <p:sp>
        <p:nvSpPr>
          <p:cNvPr id="3" name="Subtitle 2"/>
          <p:cNvSpPr>
            <a:spLocks noGrp="1"/>
          </p:cNvSpPr>
          <p:nvPr>
            <p:ph type="subTitle" idx="1"/>
          </p:nvPr>
        </p:nvSpPr>
        <p:spPr>
          <a:xfrm>
            <a:off x="4400061" y="2132136"/>
            <a:ext cx="3391877" cy="431309"/>
          </a:xfrm>
          <a:solidFill>
            <a:schemeClr val="bg1">
              <a:lumMod val="65000"/>
            </a:schemeClr>
          </a:solidFill>
        </p:spPr>
        <p:txBody>
          <a:bodyPr>
            <a:normAutofit/>
          </a:bodyPr>
          <a:lstStyle/>
          <a:p>
            <a:r>
              <a:rPr lang="en-US" cap="all" dirty="0" smtClean="0">
                <a:solidFill>
                  <a:schemeClr val="bg1"/>
                </a:solidFill>
                <a:latin typeface="Antenna Black" panose="02000505000000020004" pitchFamily="2" charset="0"/>
              </a:rPr>
              <a:t>Lesson 1  -  Week 1</a:t>
            </a:r>
            <a:endParaRPr lang="en-US" cap="all" dirty="0">
              <a:solidFill>
                <a:schemeClr val="bg1"/>
              </a:solidFill>
              <a:latin typeface="Antenna Black" panose="02000505000000020004" pitchFamily="2" charset="0"/>
            </a:endParaRPr>
          </a:p>
        </p:txBody>
      </p:sp>
    </p:spTree>
    <p:extLst>
      <p:ext uri="{BB962C8B-B14F-4D97-AF65-F5344CB8AC3E}">
        <p14:creationId xmlns:p14="http://schemas.microsoft.com/office/powerpoint/2010/main" val="9498453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ECDF"/>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114886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02673" y="529249"/>
            <a:ext cx="4586654" cy="1006475"/>
          </a:xfrm>
        </p:spPr>
        <p:txBody>
          <a:bodyPr>
            <a:normAutofit fontScale="90000"/>
          </a:bodyPr>
          <a:lstStyle/>
          <a:p>
            <a:pPr algn="ctr"/>
            <a:r>
              <a:rPr lang="en-US" b="1" baseline="30000" dirty="0">
                <a:latin typeface="Antenna Medium" panose="02000603000000020004" pitchFamily="2" charset="0"/>
              </a:rPr>
              <a:t>Review &amp; Close in Prayer</a:t>
            </a:r>
            <a:r>
              <a:rPr lang="en-US" b="1" baseline="30000" dirty="0"/>
              <a:t/>
            </a:r>
            <a:br>
              <a:rPr lang="en-US" b="1" baseline="30000" dirty="0"/>
            </a:br>
            <a:endParaRPr lang="en-US" dirty="0"/>
          </a:p>
        </p:txBody>
      </p:sp>
      <p:sp>
        <p:nvSpPr>
          <p:cNvPr id="3" name="Content Placeholder 2"/>
          <p:cNvSpPr>
            <a:spLocks noGrp="1"/>
          </p:cNvSpPr>
          <p:nvPr>
            <p:ph idx="1"/>
          </p:nvPr>
        </p:nvSpPr>
        <p:spPr/>
        <p:txBody>
          <a:bodyPr>
            <a:normAutofit/>
          </a:bodyPr>
          <a:lstStyle/>
          <a:p>
            <a:pPr marL="0" indent="0" algn="ctr">
              <a:buNone/>
            </a:pPr>
            <a:r>
              <a:rPr lang="en-US" sz="3200" baseline="30000" dirty="0">
                <a:latin typeface="Adobe Garamond Pro" panose="02020502060506020403" pitchFamily="18" charset="0"/>
              </a:rPr>
              <a:t>Review briefly the goals of the lesson and remind everyone of the expectations for week 2 and 3. </a:t>
            </a:r>
          </a:p>
          <a:p>
            <a:pPr marL="0" indent="0">
              <a:buNone/>
            </a:pPr>
            <a:endParaRPr lang="en-US" sz="3200" baseline="30000" dirty="0" smtClean="0">
              <a:latin typeface="Adobe Garamond Pro" panose="02020502060506020403" pitchFamily="18" charset="0"/>
            </a:endParaRPr>
          </a:p>
          <a:p>
            <a:pPr marL="0" indent="0" algn="ctr">
              <a:buNone/>
            </a:pPr>
            <a:r>
              <a:rPr lang="en-US" sz="3200" b="1" baseline="30000" dirty="0" smtClean="0">
                <a:latin typeface="Adobe Garamond Pro" panose="02020502060506020403" pitchFamily="18" charset="0"/>
              </a:rPr>
              <a:t>Option </a:t>
            </a:r>
            <a:r>
              <a:rPr lang="en-US" sz="3200" b="1" baseline="30000" dirty="0">
                <a:latin typeface="Adobe Garamond Pro" panose="02020502060506020403" pitchFamily="18" charset="0"/>
              </a:rPr>
              <a:t>1</a:t>
            </a:r>
            <a:r>
              <a:rPr lang="en-US" sz="3200" baseline="30000" dirty="0">
                <a:latin typeface="Adobe Garamond Pro" panose="02020502060506020403" pitchFamily="18" charset="0"/>
              </a:rPr>
              <a:t>: Pray together the </a:t>
            </a:r>
            <a:r>
              <a:rPr lang="en-US" sz="3200" baseline="30000" dirty="0" smtClean="0">
                <a:latin typeface="Adobe Garamond Pro" panose="02020502060506020403" pitchFamily="18" charset="0"/>
                <a:hlinkClick r:id="rId2"/>
              </a:rPr>
              <a:t>Our Father</a:t>
            </a:r>
            <a:endParaRPr lang="en-US" sz="3200" baseline="30000" dirty="0">
              <a:latin typeface="Adobe Garamond Pro" panose="02020502060506020403" pitchFamily="18" charset="0"/>
            </a:endParaRPr>
          </a:p>
          <a:p>
            <a:pPr marL="0" indent="0" algn="ctr">
              <a:buNone/>
            </a:pPr>
            <a:endParaRPr lang="en-US" sz="3200" baseline="30000" dirty="0" smtClean="0">
              <a:latin typeface="Adobe Garamond Pro" panose="02020502060506020403" pitchFamily="18" charset="0"/>
            </a:endParaRPr>
          </a:p>
          <a:p>
            <a:pPr marL="0" indent="0" algn="ctr">
              <a:buNone/>
            </a:pPr>
            <a:r>
              <a:rPr lang="en-US" sz="3200" b="1" baseline="30000" dirty="0" smtClean="0">
                <a:latin typeface="Adobe Garamond Pro" panose="02020502060506020403" pitchFamily="18" charset="0"/>
              </a:rPr>
              <a:t>Option </a:t>
            </a:r>
            <a:r>
              <a:rPr lang="en-US" sz="3200" b="1" baseline="30000" dirty="0">
                <a:latin typeface="Adobe Garamond Pro" panose="02020502060506020403" pitchFamily="18" charset="0"/>
              </a:rPr>
              <a:t>2</a:t>
            </a:r>
            <a:r>
              <a:rPr lang="en-US" sz="3200" baseline="30000" dirty="0">
                <a:latin typeface="Adobe Garamond Pro" panose="02020502060506020403" pitchFamily="18" charset="0"/>
              </a:rPr>
              <a:t>: Lord Jesus, may you bless each of the families gathered together today. Help us to </a:t>
            </a:r>
          </a:p>
          <a:p>
            <a:pPr marL="0" indent="0" algn="ctr">
              <a:buNone/>
            </a:pPr>
            <a:r>
              <a:rPr lang="en-US" sz="3200" baseline="30000" dirty="0">
                <a:latin typeface="Adobe Garamond Pro" panose="02020502060506020403" pitchFamily="18" charset="0"/>
              </a:rPr>
              <a:t>continually grow closer to you. This we pray in Your Holy Name. Amen.</a:t>
            </a:r>
            <a:endParaRPr lang="en-US" sz="3200" dirty="0">
              <a:latin typeface="Adobe Garamond Pro" panose="02020502060506020403"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2868" y="4642337"/>
            <a:ext cx="1286263" cy="1992923"/>
          </a:xfrm>
          <a:prstGeom prst="rect">
            <a:avLst/>
          </a:prstGeom>
        </p:spPr>
      </p:pic>
    </p:spTree>
    <p:extLst>
      <p:ext uri="{BB962C8B-B14F-4D97-AF65-F5344CB8AC3E}">
        <p14:creationId xmlns:p14="http://schemas.microsoft.com/office/powerpoint/2010/main" val="39498501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3369" y="365125"/>
            <a:ext cx="10515600" cy="1325563"/>
          </a:xfrm>
        </p:spPr>
        <p:txBody>
          <a:bodyPr>
            <a:normAutofit/>
          </a:bodyPr>
          <a:lstStyle/>
          <a:p>
            <a:pPr algn="ctr"/>
            <a:r>
              <a:rPr lang="en-US" sz="3600" b="1" cap="all" baseline="30000" dirty="0">
                <a:latin typeface="Antenna Black" panose="02000505000000020004" pitchFamily="2" charset="0"/>
              </a:rPr>
              <a:t>Topic:  The Domestic Church &amp; Parents as the Primary Educators of the </a:t>
            </a:r>
            <a:r>
              <a:rPr lang="en-US" sz="3600" b="1" cap="all" baseline="30000" dirty="0" smtClean="0">
                <a:latin typeface="Antenna Black" panose="02000505000000020004" pitchFamily="2" charset="0"/>
              </a:rPr>
              <a:t>Faith</a:t>
            </a:r>
            <a:endParaRPr lang="en-US" sz="3600" cap="all" baseline="30000" dirty="0">
              <a:latin typeface="Antenna Black" panose="02000505000000020004" pitchFamily="2" charset="0"/>
            </a:endParaRPr>
          </a:p>
        </p:txBody>
      </p:sp>
      <p:sp>
        <p:nvSpPr>
          <p:cNvPr id="3" name="Content Placeholder 2"/>
          <p:cNvSpPr>
            <a:spLocks noGrp="1"/>
          </p:cNvSpPr>
          <p:nvPr>
            <p:ph idx="1"/>
          </p:nvPr>
        </p:nvSpPr>
        <p:spPr>
          <a:xfrm>
            <a:off x="873369" y="1825625"/>
            <a:ext cx="10515600" cy="632903"/>
          </a:xfrm>
        </p:spPr>
        <p:txBody>
          <a:bodyPr>
            <a:noAutofit/>
          </a:bodyPr>
          <a:lstStyle/>
          <a:p>
            <a:pPr marL="0" indent="0" algn="ctr">
              <a:buNone/>
            </a:pPr>
            <a:r>
              <a:rPr lang="en-US" sz="4400" dirty="0" smtClean="0"/>
              <a:t>REFERENCES: </a:t>
            </a:r>
            <a:endParaRPr lang="en-US" sz="44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904" y="3360822"/>
            <a:ext cx="4186318" cy="3206022"/>
          </a:xfrm>
          <a:prstGeom prst="rect">
            <a:avLst/>
          </a:prstGeom>
        </p:spPr>
      </p:pic>
      <p:sp>
        <p:nvSpPr>
          <p:cNvPr id="4" name="Content Placeholder 2"/>
          <p:cNvSpPr txBox="1">
            <a:spLocks/>
          </p:cNvSpPr>
          <p:nvPr/>
        </p:nvSpPr>
        <p:spPr>
          <a:xfrm>
            <a:off x="1288191" y="3830747"/>
            <a:ext cx="3769744" cy="22661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b="1" baseline="30000" dirty="0"/>
              <a:t>CCC: 2223</a:t>
            </a:r>
          </a:p>
          <a:p>
            <a:pPr marL="0" indent="0" algn="ctr">
              <a:buNone/>
            </a:pPr>
            <a:r>
              <a:rPr lang="en-US" sz="5400" b="1" baseline="30000" dirty="0" err="1"/>
              <a:t>Prv</a:t>
            </a:r>
            <a:r>
              <a:rPr lang="en-US" sz="5400" b="1" baseline="30000" dirty="0"/>
              <a:t> </a:t>
            </a:r>
            <a:r>
              <a:rPr lang="en-US" sz="5400" b="1" baseline="30000" dirty="0" smtClean="0"/>
              <a:t>22:6</a:t>
            </a:r>
          </a:p>
          <a:p>
            <a:pPr marL="0" indent="0" algn="ctr">
              <a:buNone/>
            </a:pPr>
            <a:r>
              <a:rPr lang="en-US" sz="5400" b="1" baseline="30000" dirty="0" err="1" smtClean="0"/>
              <a:t>Eph</a:t>
            </a:r>
            <a:r>
              <a:rPr lang="en-US" sz="5400" b="1" baseline="30000" dirty="0" smtClean="0"/>
              <a:t> </a:t>
            </a:r>
            <a:r>
              <a:rPr lang="en-US" sz="5400" b="1" baseline="30000" dirty="0"/>
              <a:t>6:1-4</a:t>
            </a:r>
            <a:endParaRPr lang="en-US" sz="540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041" y="3366877"/>
            <a:ext cx="3491123" cy="3491123"/>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1323" y="3366875"/>
            <a:ext cx="3491123" cy="3491123"/>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7900" y="3366876"/>
            <a:ext cx="3491123" cy="3491123"/>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7182" y="3366877"/>
            <a:ext cx="3491123" cy="3491123"/>
          </a:xfrm>
          <a:prstGeom prst="rect">
            <a:avLst/>
          </a:prstGeom>
        </p:spPr>
      </p:pic>
      <p:sp>
        <p:nvSpPr>
          <p:cNvPr id="14" name="TextBox 13"/>
          <p:cNvSpPr txBox="1"/>
          <p:nvPr/>
        </p:nvSpPr>
        <p:spPr>
          <a:xfrm>
            <a:off x="8357900" y="2678842"/>
            <a:ext cx="2089009" cy="461665"/>
          </a:xfrm>
          <a:prstGeom prst="rect">
            <a:avLst/>
          </a:prstGeom>
          <a:noFill/>
        </p:spPr>
        <p:txBody>
          <a:bodyPr wrap="square" rtlCol="0">
            <a:spAutoFit/>
          </a:bodyPr>
          <a:lstStyle/>
          <a:p>
            <a:r>
              <a:rPr lang="en-US" sz="2400" dirty="0" smtClean="0"/>
              <a:t>CCC PASSAGES: </a:t>
            </a:r>
            <a:endParaRPr lang="en-US" sz="2400" dirty="0"/>
          </a:p>
        </p:txBody>
      </p:sp>
      <p:sp>
        <p:nvSpPr>
          <p:cNvPr id="15" name="TextBox 14"/>
          <p:cNvSpPr txBox="1"/>
          <p:nvPr/>
        </p:nvSpPr>
        <p:spPr>
          <a:xfrm>
            <a:off x="6788259" y="3294451"/>
            <a:ext cx="1009311" cy="461666"/>
          </a:xfrm>
          <a:prstGeom prst="rect">
            <a:avLst/>
          </a:prstGeom>
          <a:noFill/>
        </p:spPr>
        <p:txBody>
          <a:bodyPr wrap="square" rtlCol="0">
            <a:spAutoFit/>
          </a:bodyPr>
          <a:lstStyle/>
          <a:p>
            <a:r>
              <a:rPr lang="en-US" sz="2400" dirty="0" smtClean="0">
                <a:solidFill>
                  <a:schemeClr val="bg1"/>
                </a:solidFill>
              </a:rPr>
              <a:t>CREED</a:t>
            </a:r>
            <a:endParaRPr lang="en-US" sz="2400" dirty="0">
              <a:solidFill>
                <a:schemeClr val="bg1"/>
              </a:solidFill>
            </a:endParaRPr>
          </a:p>
        </p:txBody>
      </p:sp>
      <p:sp>
        <p:nvSpPr>
          <p:cNvPr id="17" name="TextBox 16"/>
          <p:cNvSpPr txBox="1"/>
          <p:nvPr/>
        </p:nvSpPr>
        <p:spPr>
          <a:xfrm>
            <a:off x="8061302" y="3294452"/>
            <a:ext cx="1271163" cy="461665"/>
          </a:xfrm>
          <a:prstGeom prst="rect">
            <a:avLst/>
          </a:prstGeom>
          <a:noFill/>
        </p:spPr>
        <p:txBody>
          <a:bodyPr wrap="square" rtlCol="0">
            <a:spAutoFit/>
          </a:bodyPr>
          <a:lstStyle/>
          <a:p>
            <a:r>
              <a:rPr lang="en-US" sz="2400" dirty="0" smtClean="0">
                <a:solidFill>
                  <a:schemeClr val="bg1"/>
                </a:solidFill>
              </a:rPr>
              <a:t>LITURGY</a:t>
            </a:r>
            <a:endParaRPr lang="en-US" sz="2400" dirty="0">
              <a:solidFill>
                <a:schemeClr val="bg1"/>
              </a:solidFill>
            </a:endParaRPr>
          </a:p>
        </p:txBody>
      </p:sp>
      <p:sp>
        <p:nvSpPr>
          <p:cNvPr id="18" name="TextBox 17"/>
          <p:cNvSpPr txBox="1"/>
          <p:nvPr/>
        </p:nvSpPr>
        <p:spPr>
          <a:xfrm>
            <a:off x="9760316" y="3294453"/>
            <a:ext cx="1009311" cy="461666"/>
          </a:xfrm>
          <a:prstGeom prst="rect">
            <a:avLst/>
          </a:prstGeom>
          <a:noFill/>
        </p:spPr>
        <p:txBody>
          <a:bodyPr wrap="square" rtlCol="0">
            <a:spAutoFit/>
          </a:bodyPr>
          <a:lstStyle/>
          <a:p>
            <a:r>
              <a:rPr lang="en-US" sz="2400" dirty="0" smtClean="0">
                <a:solidFill>
                  <a:schemeClr val="bg1"/>
                </a:solidFill>
              </a:rPr>
              <a:t>LIFE</a:t>
            </a:r>
            <a:endParaRPr lang="en-US" sz="2400" dirty="0">
              <a:solidFill>
                <a:schemeClr val="bg1"/>
              </a:solidFill>
            </a:endParaRPr>
          </a:p>
        </p:txBody>
      </p:sp>
      <p:sp>
        <p:nvSpPr>
          <p:cNvPr id="19" name="TextBox 18"/>
          <p:cNvSpPr txBox="1"/>
          <p:nvPr/>
        </p:nvSpPr>
        <p:spPr>
          <a:xfrm>
            <a:off x="10975124" y="3294453"/>
            <a:ext cx="1195005" cy="461665"/>
          </a:xfrm>
          <a:prstGeom prst="rect">
            <a:avLst/>
          </a:prstGeom>
          <a:noFill/>
        </p:spPr>
        <p:txBody>
          <a:bodyPr wrap="square" rtlCol="0">
            <a:spAutoFit/>
          </a:bodyPr>
          <a:lstStyle/>
          <a:p>
            <a:r>
              <a:rPr lang="en-US" sz="2400" dirty="0" smtClean="0">
                <a:solidFill>
                  <a:schemeClr val="bg1"/>
                </a:solidFill>
              </a:rPr>
              <a:t>PRAYER</a:t>
            </a:r>
            <a:endParaRPr lang="en-US" sz="2400" dirty="0">
              <a:solidFill>
                <a:schemeClr val="bg1"/>
              </a:solidFill>
            </a:endParaRPr>
          </a:p>
        </p:txBody>
      </p:sp>
      <p:sp>
        <p:nvSpPr>
          <p:cNvPr id="20" name="TextBox 19"/>
          <p:cNvSpPr txBox="1"/>
          <p:nvPr/>
        </p:nvSpPr>
        <p:spPr>
          <a:xfrm>
            <a:off x="6878086" y="4209321"/>
            <a:ext cx="824444" cy="995144"/>
          </a:xfrm>
          <a:prstGeom prst="rect">
            <a:avLst/>
          </a:prstGeom>
          <a:noFill/>
        </p:spPr>
        <p:txBody>
          <a:bodyPr wrap="square" rtlCol="0">
            <a:spAutoFit/>
          </a:bodyPr>
          <a:lstStyle/>
          <a:p>
            <a:pPr algn="ctr"/>
            <a:r>
              <a:rPr lang="en-US" sz="2800" baseline="30000" dirty="0" smtClean="0">
                <a:solidFill>
                  <a:schemeClr val="bg1"/>
                </a:solidFill>
                <a:latin typeface="Antenna Medium" panose="02000603000000020004" pitchFamily="2" charset="0"/>
              </a:rPr>
              <a:t>nos.</a:t>
            </a:r>
          </a:p>
          <a:p>
            <a:pPr algn="ctr"/>
            <a:r>
              <a:rPr lang="en-US" sz="2400" baseline="30000" dirty="0" smtClean="0">
                <a:solidFill>
                  <a:schemeClr val="bg1"/>
                </a:solidFill>
                <a:latin typeface="Antenna Medium" panose="02000603000000020004" pitchFamily="2" charset="0"/>
              </a:rPr>
              <a:t>531-534</a:t>
            </a:r>
            <a:endParaRPr lang="en-US" sz="2400" dirty="0">
              <a:solidFill>
                <a:schemeClr val="bg1"/>
              </a:solidFill>
              <a:latin typeface="Antenna Medium" panose="02000603000000020004" pitchFamily="2" charset="0"/>
            </a:endParaRPr>
          </a:p>
        </p:txBody>
      </p:sp>
      <p:sp>
        <p:nvSpPr>
          <p:cNvPr id="21" name="TextBox 20"/>
          <p:cNvSpPr txBox="1"/>
          <p:nvPr/>
        </p:nvSpPr>
        <p:spPr>
          <a:xfrm>
            <a:off x="8288650" y="4222219"/>
            <a:ext cx="824444" cy="995144"/>
          </a:xfrm>
          <a:prstGeom prst="rect">
            <a:avLst/>
          </a:prstGeom>
          <a:noFill/>
        </p:spPr>
        <p:txBody>
          <a:bodyPr wrap="square" rtlCol="0">
            <a:spAutoFit/>
          </a:bodyPr>
          <a:lstStyle/>
          <a:p>
            <a:pPr algn="ctr"/>
            <a:r>
              <a:rPr lang="en-US" sz="2800" baseline="30000" dirty="0" smtClean="0">
                <a:solidFill>
                  <a:schemeClr val="bg1"/>
                </a:solidFill>
                <a:latin typeface="Antenna Medium" panose="02000603000000020004" pitchFamily="2" charset="0"/>
              </a:rPr>
              <a:t>nos.</a:t>
            </a:r>
          </a:p>
          <a:p>
            <a:pPr algn="ctr"/>
            <a:r>
              <a:rPr lang="en-US" sz="2400" baseline="30000" dirty="0" smtClean="0">
                <a:solidFill>
                  <a:schemeClr val="bg1"/>
                </a:solidFill>
                <a:latin typeface="Antenna Medium" panose="02000603000000020004" pitchFamily="2" charset="0"/>
              </a:rPr>
              <a:t>1655-1658</a:t>
            </a:r>
            <a:endParaRPr lang="en-US" sz="2400" dirty="0">
              <a:solidFill>
                <a:schemeClr val="bg1"/>
              </a:solidFill>
              <a:latin typeface="Antenna Medium" panose="02000603000000020004" pitchFamily="2" charset="0"/>
            </a:endParaRPr>
          </a:p>
        </p:txBody>
      </p:sp>
      <p:sp>
        <p:nvSpPr>
          <p:cNvPr id="22" name="TextBox 21"/>
          <p:cNvSpPr txBox="1"/>
          <p:nvPr/>
        </p:nvSpPr>
        <p:spPr>
          <a:xfrm>
            <a:off x="9691239" y="4209321"/>
            <a:ext cx="824444" cy="995144"/>
          </a:xfrm>
          <a:prstGeom prst="rect">
            <a:avLst/>
          </a:prstGeom>
          <a:noFill/>
        </p:spPr>
        <p:txBody>
          <a:bodyPr wrap="square" rtlCol="0">
            <a:spAutoFit/>
          </a:bodyPr>
          <a:lstStyle/>
          <a:p>
            <a:pPr algn="ctr"/>
            <a:r>
              <a:rPr lang="en-US" sz="2800" baseline="30000" dirty="0" smtClean="0">
                <a:solidFill>
                  <a:schemeClr val="bg1"/>
                </a:solidFill>
                <a:latin typeface="Antenna Medium" panose="02000603000000020004" pitchFamily="2" charset="0"/>
              </a:rPr>
              <a:t>nos.</a:t>
            </a:r>
          </a:p>
          <a:p>
            <a:pPr algn="ctr"/>
            <a:r>
              <a:rPr lang="en-US" sz="2400" baseline="30000" dirty="0" smtClean="0">
                <a:solidFill>
                  <a:schemeClr val="bg1"/>
                </a:solidFill>
                <a:latin typeface="Antenna Medium" panose="02000603000000020004" pitchFamily="2" charset="0"/>
              </a:rPr>
              <a:t>2214-2233</a:t>
            </a:r>
            <a:endParaRPr lang="en-US" sz="2400" dirty="0">
              <a:solidFill>
                <a:schemeClr val="bg1"/>
              </a:solidFill>
              <a:latin typeface="Antenna Medium" panose="02000603000000020004" pitchFamily="2" charset="0"/>
            </a:endParaRPr>
          </a:p>
        </p:txBody>
      </p:sp>
      <p:sp>
        <p:nvSpPr>
          <p:cNvPr id="23" name="TextBox 22"/>
          <p:cNvSpPr txBox="1"/>
          <p:nvPr/>
        </p:nvSpPr>
        <p:spPr>
          <a:xfrm>
            <a:off x="11100521" y="4209321"/>
            <a:ext cx="824444" cy="1241365"/>
          </a:xfrm>
          <a:prstGeom prst="rect">
            <a:avLst/>
          </a:prstGeom>
          <a:noFill/>
        </p:spPr>
        <p:txBody>
          <a:bodyPr wrap="square" rtlCol="0">
            <a:spAutoFit/>
          </a:bodyPr>
          <a:lstStyle/>
          <a:p>
            <a:pPr algn="ctr"/>
            <a:r>
              <a:rPr lang="en-US" sz="2800" baseline="30000" dirty="0" smtClean="0">
                <a:solidFill>
                  <a:schemeClr val="bg1"/>
                </a:solidFill>
                <a:latin typeface="Antenna Medium" panose="02000603000000020004" pitchFamily="2" charset="0"/>
              </a:rPr>
              <a:t>nos.</a:t>
            </a:r>
          </a:p>
          <a:p>
            <a:pPr algn="ctr"/>
            <a:r>
              <a:rPr lang="en-US" sz="2400" baseline="30000" dirty="0" smtClean="0">
                <a:solidFill>
                  <a:schemeClr val="bg1"/>
                </a:solidFill>
                <a:latin typeface="Antenna Medium" panose="02000603000000020004" pitchFamily="2" charset="0"/>
              </a:rPr>
              <a:t>2685</a:t>
            </a:r>
          </a:p>
          <a:p>
            <a:pPr algn="ctr"/>
            <a:r>
              <a:rPr lang="en-US" sz="2400" baseline="30000" dirty="0" smtClean="0">
                <a:solidFill>
                  <a:schemeClr val="bg1"/>
                </a:solidFill>
                <a:latin typeface="Antenna Medium" panose="02000603000000020004" pitchFamily="2" charset="0"/>
              </a:rPr>
              <a:t>&amp;</a:t>
            </a:r>
          </a:p>
          <a:p>
            <a:pPr algn="ctr"/>
            <a:r>
              <a:rPr lang="en-US" sz="2400" baseline="30000" dirty="0" smtClean="0">
                <a:solidFill>
                  <a:schemeClr val="bg1"/>
                </a:solidFill>
                <a:latin typeface="Antenna Medium" panose="02000603000000020004" pitchFamily="2" charset="0"/>
              </a:rPr>
              <a:t>2688</a:t>
            </a:r>
            <a:endParaRPr lang="en-US" sz="2400" dirty="0">
              <a:solidFill>
                <a:schemeClr val="bg1"/>
              </a:solidFill>
              <a:latin typeface="Antenna Medium" panose="02000603000000020004" pitchFamily="2" charset="0"/>
            </a:endParaRPr>
          </a:p>
        </p:txBody>
      </p:sp>
    </p:spTree>
    <p:extLst>
      <p:ext uri="{BB962C8B-B14F-4D97-AF65-F5344CB8AC3E}">
        <p14:creationId xmlns:p14="http://schemas.microsoft.com/office/powerpoint/2010/main" val="38383628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12192000" cy="6858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1799492" y="1414740"/>
            <a:ext cx="8593015" cy="3401828"/>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aseline="30000" dirty="0" smtClean="0">
                <a:latin typeface="Antenna Medium" panose="02000603000000020004" pitchFamily="2" charset="0"/>
              </a:rPr>
              <a:t>We bless your name, O Lord, </a:t>
            </a:r>
          </a:p>
          <a:p>
            <a:pPr marL="0" indent="0">
              <a:buFont typeface="Arial" panose="020B0604020202020204" pitchFamily="34" charset="0"/>
              <a:buNone/>
            </a:pPr>
            <a:r>
              <a:rPr lang="en-US" sz="2400" baseline="30000" dirty="0" smtClean="0">
                <a:latin typeface="Antenna Medium" panose="02000603000000020004" pitchFamily="2" charset="0"/>
              </a:rPr>
              <a:t>for sending your own incarnate Son,</a:t>
            </a:r>
          </a:p>
          <a:p>
            <a:pPr marL="0" indent="0">
              <a:buFont typeface="Arial" panose="020B0604020202020204" pitchFamily="34" charset="0"/>
              <a:buNone/>
            </a:pPr>
            <a:r>
              <a:rPr lang="en-US" sz="2400" baseline="30000" dirty="0" smtClean="0">
                <a:latin typeface="Antenna Medium" panose="02000603000000020004" pitchFamily="2" charset="0"/>
              </a:rPr>
              <a:t>to become part of a family,</a:t>
            </a:r>
          </a:p>
          <a:p>
            <a:pPr marL="0" indent="0">
              <a:buFont typeface="Arial" panose="020B0604020202020204" pitchFamily="34" charset="0"/>
              <a:buNone/>
            </a:pPr>
            <a:r>
              <a:rPr lang="en-US" sz="2400" baseline="30000" dirty="0" smtClean="0">
                <a:latin typeface="Antenna Medium" panose="02000603000000020004" pitchFamily="2" charset="0"/>
              </a:rPr>
              <a:t>so that, as he lived its life,</a:t>
            </a:r>
          </a:p>
          <a:p>
            <a:pPr marL="0" indent="0">
              <a:buFont typeface="Arial" panose="020B0604020202020204" pitchFamily="34" charset="0"/>
              <a:buNone/>
            </a:pPr>
            <a:r>
              <a:rPr lang="en-US" sz="2400" baseline="30000" dirty="0" smtClean="0">
                <a:latin typeface="Antenna Medium" panose="02000603000000020004" pitchFamily="2" charset="0"/>
              </a:rPr>
              <a:t>he would experience its worries and its joys.</a:t>
            </a:r>
          </a:p>
          <a:p>
            <a:pPr marL="0" indent="0">
              <a:buFont typeface="Arial" panose="020B0604020202020204" pitchFamily="34" charset="0"/>
              <a:buNone/>
            </a:pPr>
            <a:endParaRPr lang="en-US" sz="2400" baseline="30000" dirty="0" smtClean="0">
              <a:latin typeface="Antenna Medium" panose="02000603000000020004" pitchFamily="2" charset="0"/>
            </a:endParaRPr>
          </a:p>
          <a:p>
            <a:pPr marL="0" indent="0">
              <a:buFont typeface="Arial" panose="020B0604020202020204" pitchFamily="34" charset="0"/>
              <a:buNone/>
            </a:pPr>
            <a:endParaRPr lang="en-US" sz="2400" baseline="30000" dirty="0" smtClean="0">
              <a:latin typeface="Antenna Medium" panose="02000603000000020004" pitchFamily="2" charset="0"/>
            </a:endParaRPr>
          </a:p>
          <a:p>
            <a:pPr marL="0" indent="0">
              <a:buFont typeface="Arial" panose="020B0604020202020204" pitchFamily="34" charset="0"/>
              <a:buNone/>
            </a:pPr>
            <a:endParaRPr lang="en-US" sz="2400" baseline="30000" dirty="0">
              <a:latin typeface="Antenna Medium" panose="02000603000000020004" pitchFamily="2" charset="0"/>
            </a:endParaRPr>
          </a:p>
          <a:p>
            <a:pPr marL="0" indent="0">
              <a:buFont typeface="Arial" panose="020B0604020202020204" pitchFamily="34" charset="0"/>
              <a:buNone/>
            </a:pPr>
            <a:endParaRPr lang="en-US" sz="2400" baseline="30000" dirty="0" smtClean="0">
              <a:latin typeface="Antenna Medium" panose="02000603000000020004" pitchFamily="2" charset="0"/>
            </a:endParaRPr>
          </a:p>
          <a:p>
            <a:pPr marL="0" indent="0">
              <a:buFont typeface="Arial" panose="020B0604020202020204" pitchFamily="34" charset="0"/>
              <a:buNone/>
            </a:pPr>
            <a:endParaRPr lang="en-US" sz="2400" baseline="30000" dirty="0">
              <a:latin typeface="Antenna Medium" panose="02000603000000020004" pitchFamily="2" charset="0"/>
            </a:endParaRPr>
          </a:p>
          <a:p>
            <a:pPr marL="0" indent="0">
              <a:buFont typeface="Arial" panose="020B0604020202020204" pitchFamily="34" charset="0"/>
              <a:buNone/>
            </a:pPr>
            <a:r>
              <a:rPr lang="en-US" sz="2400" baseline="30000" dirty="0" smtClean="0">
                <a:latin typeface="Antenna Medium" panose="02000603000000020004" pitchFamily="2" charset="0"/>
              </a:rPr>
              <a:t>We ask  you, Lord,</a:t>
            </a:r>
          </a:p>
          <a:p>
            <a:pPr marL="0" indent="0">
              <a:buFont typeface="Arial" panose="020B0604020202020204" pitchFamily="34" charset="0"/>
              <a:buNone/>
            </a:pPr>
            <a:r>
              <a:rPr lang="en-US" sz="2400" baseline="30000" dirty="0" smtClean="0">
                <a:latin typeface="Antenna Medium" panose="02000603000000020004" pitchFamily="2" charset="0"/>
              </a:rPr>
              <a:t>to protect and watch over this family,</a:t>
            </a:r>
          </a:p>
          <a:p>
            <a:pPr marL="0" indent="0">
              <a:buFont typeface="Arial" panose="020B0604020202020204" pitchFamily="34" charset="0"/>
              <a:buNone/>
            </a:pPr>
            <a:r>
              <a:rPr lang="en-US" sz="2400" baseline="30000" dirty="0" smtClean="0">
                <a:latin typeface="Antenna Medium" panose="02000603000000020004" pitchFamily="2" charset="0"/>
              </a:rPr>
              <a:t>so that in the strength of your grace</a:t>
            </a:r>
          </a:p>
          <a:p>
            <a:pPr marL="0" indent="0">
              <a:buFont typeface="Arial" panose="020B0604020202020204" pitchFamily="34" charset="0"/>
              <a:buNone/>
            </a:pPr>
            <a:r>
              <a:rPr lang="en-US" sz="2400" baseline="30000" dirty="0" smtClean="0">
                <a:latin typeface="Antenna Medium" panose="02000603000000020004" pitchFamily="2" charset="0"/>
              </a:rPr>
              <a:t>its members may enjoy prosperity,</a:t>
            </a:r>
          </a:p>
          <a:p>
            <a:pPr marL="0" indent="0">
              <a:buFont typeface="Arial" panose="020B0604020202020204" pitchFamily="34" charset="0"/>
              <a:buNone/>
            </a:pPr>
            <a:r>
              <a:rPr lang="en-US" sz="2400" baseline="30000" dirty="0" smtClean="0">
                <a:latin typeface="Antenna Medium" panose="02000603000000020004" pitchFamily="2" charset="0"/>
              </a:rPr>
              <a:t>possess the priceless gift of your peace,</a:t>
            </a:r>
          </a:p>
          <a:p>
            <a:pPr marL="0" indent="0">
              <a:buFont typeface="Arial" panose="020B0604020202020204" pitchFamily="34" charset="0"/>
              <a:buNone/>
            </a:pPr>
            <a:r>
              <a:rPr lang="en-US" sz="2400" baseline="30000" dirty="0" smtClean="0">
                <a:latin typeface="Antenna Medium" panose="02000603000000020004" pitchFamily="2" charset="0"/>
              </a:rPr>
              <a:t>and, as the Church alive in the home,</a:t>
            </a:r>
          </a:p>
          <a:p>
            <a:pPr marL="0" indent="0">
              <a:buFont typeface="Arial" panose="020B0604020202020204" pitchFamily="34" charset="0"/>
              <a:buNone/>
            </a:pPr>
            <a:r>
              <a:rPr lang="en-US" sz="2400" baseline="30000" dirty="0" smtClean="0">
                <a:latin typeface="Antenna Medium" panose="02000603000000020004" pitchFamily="2" charset="0"/>
              </a:rPr>
              <a:t>bear witness in this world to your glory.</a:t>
            </a:r>
          </a:p>
          <a:p>
            <a:pPr marL="0" indent="0">
              <a:buFont typeface="Arial" panose="020B0604020202020204" pitchFamily="34" charset="0"/>
              <a:buNone/>
            </a:pPr>
            <a:r>
              <a:rPr lang="en-US" sz="2400" baseline="30000" dirty="0" smtClean="0">
                <a:latin typeface="Antenna Medium" panose="02000603000000020004" pitchFamily="2" charset="0"/>
              </a:rPr>
              <a:t>We ask this though Christ our Lord.</a:t>
            </a:r>
          </a:p>
          <a:p>
            <a:pPr marL="0" indent="0">
              <a:buFont typeface="Arial" panose="020B0604020202020204" pitchFamily="34" charset="0"/>
              <a:buNone/>
            </a:pPr>
            <a:r>
              <a:rPr lang="en-US" sz="2400" baseline="30000" dirty="0" smtClean="0">
                <a:latin typeface="Antenna Medium" panose="02000603000000020004" pitchFamily="2" charset="0"/>
              </a:rPr>
              <a:t>Amen.</a:t>
            </a:r>
          </a:p>
          <a:p>
            <a:pPr marL="0" indent="0">
              <a:buFont typeface="Arial" panose="020B0604020202020204" pitchFamily="34" charset="0"/>
              <a:buNone/>
            </a:pPr>
            <a:endParaRPr lang="en-US" sz="1800" i="1" baseline="30000" dirty="0" smtClean="0"/>
          </a:p>
        </p:txBody>
      </p:sp>
      <p:sp>
        <p:nvSpPr>
          <p:cNvPr id="9" name="Rectangle 8"/>
          <p:cNvSpPr/>
          <p:nvPr/>
        </p:nvSpPr>
        <p:spPr>
          <a:xfrm>
            <a:off x="0" y="0"/>
            <a:ext cx="12192000" cy="1078524"/>
          </a:xfrm>
          <a:prstGeom prst="rect">
            <a:avLst/>
          </a:prstGeom>
          <a:solidFill>
            <a:srgbClr val="F0B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6" name="Title 1"/>
          <p:cNvSpPr txBox="1">
            <a:spLocks/>
          </p:cNvSpPr>
          <p:nvPr/>
        </p:nvSpPr>
        <p:spPr>
          <a:xfrm>
            <a:off x="2783497" y="40298"/>
            <a:ext cx="6537082" cy="14988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all" baseline="30000" dirty="0" smtClean="0">
                <a:latin typeface="Antenna Black" panose="02000505000000020004" pitchFamily="2" charset="0"/>
              </a:rPr>
              <a:t>Opening Prayer</a:t>
            </a:r>
            <a:endParaRPr lang="en-US" cap="all" baseline="30000" dirty="0">
              <a:latin typeface="Antenna Black" panose="02000505000000020004" pitchFamily="2" charset="0"/>
            </a:endParaRPr>
          </a:p>
        </p:txBody>
      </p:sp>
      <p:sp>
        <p:nvSpPr>
          <p:cNvPr id="7" name="TextBox 6"/>
          <p:cNvSpPr txBox="1"/>
          <p:nvPr/>
        </p:nvSpPr>
        <p:spPr>
          <a:xfrm>
            <a:off x="1799492" y="5866183"/>
            <a:ext cx="8505093" cy="830997"/>
          </a:xfrm>
          <a:prstGeom prst="rect">
            <a:avLst/>
          </a:prstGeom>
          <a:noFill/>
        </p:spPr>
        <p:txBody>
          <a:bodyPr wrap="square" rtlCol="0">
            <a:spAutoFit/>
          </a:bodyPr>
          <a:lstStyle/>
          <a:p>
            <a:r>
              <a:rPr lang="en-US" i="1" baseline="30000" dirty="0"/>
              <a:t>Catholic Household Blessings &amp; Prayers</a:t>
            </a:r>
            <a:r>
              <a:rPr lang="en-US" baseline="30000" dirty="0"/>
              <a:t> © 2007, USCCB Publishing. All rights reserved. </a:t>
            </a:r>
          </a:p>
          <a:p>
            <a:r>
              <a:rPr lang="en-US" baseline="30000" dirty="0"/>
              <a:t>Used with permission of the International Commission on English in the Liturgy Corporation.</a:t>
            </a:r>
            <a:endParaRPr lang="en-US" dirty="0"/>
          </a:p>
          <a:p>
            <a:endParaRPr lang="en-US"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27459" y="3115654"/>
            <a:ext cx="1929484" cy="1929484"/>
          </a:xfrm>
        </p:spPr>
      </p:pic>
    </p:spTree>
    <p:extLst>
      <p:ext uri="{BB962C8B-B14F-4D97-AF65-F5344CB8AC3E}">
        <p14:creationId xmlns:p14="http://schemas.microsoft.com/office/powerpoint/2010/main" val="4537990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0BF67"/>
        </a:solidFill>
        <a:effectLst/>
      </p:bgPr>
    </p:bg>
    <p:spTree>
      <p:nvGrpSpPr>
        <p:cNvPr id="1" name=""/>
        <p:cNvGrpSpPr/>
        <p:nvPr/>
      </p:nvGrpSpPr>
      <p:grpSpPr>
        <a:xfrm>
          <a:off x="0" y="0"/>
          <a:ext cx="0" cy="0"/>
          <a:chOff x="0" y="0"/>
          <a:chExt cx="0" cy="0"/>
        </a:xfrm>
      </p:grpSpPr>
      <p:sp>
        <p:nvSpPr>
          <p:cNvPr id="9" name="Rectangle 8"/>
          <p:cNvSpPr/>
          <p:nvPr/>
        </p:nvSpPr>
        <p:spPr>
          <a:xfrm>
            <a:off x="0" y="0"/>
            <a:ext cx="12192000" cy="1078523"/>
          </a:xfrm>
          <a:prstGeom prst="rect">
            <a:avLst/>
          </a:prstGeom>
          <a:solidFill>
            <a:srgbClr val="F2E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4379302" y="118941"/>
            <a:ext cx="3626828" cy="14988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cap="all" baseline="30000" dirty="0" smtClean="0">
                <a:latin typeface="Antenna Black" panose="02000505000000020004" pitchFamily="2" charset="0"/>
              </a:rPr>
              <a:t>Ice Breaker</a:t>
            </a:r>
            <a:endParaRPr lang="en-US" sz="4800" cap="all" baseline="30000" dirty="0">
              <a:latin typeface="Antenna Black" panose="02000505000000020004" pitchFamily="2" charset="0"/>
            </a:endParaRPr>
          </a:p>
        </p:txBody>
      </p:sp>
      <p:sp>
        <p:nvSpPr>
          <p:cNvPr id="7" name="Content Placeholder 2"/>
          <p:cNvSpPr txBox="1">
            <a:spLocks/>
          </p:cNvSpPr>
          <p:nvPr/>
        </p:nvSpPr>
        <p:spPr>
          <a:xfrm>
            <a:off x="797170" y="1736726"/>
            <a:ext cx="10791092" cy="52636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baseline="30000" dirty="0"/>
              <a:t>Option 1: Childhood Dream</a:t>
            </a:r>
            <a:r>
              <a:rPr lang="en-US" sz="3600" baseline="30000" dirty="0"/>
              <a:t> </a:t>
            </a:r>
          </a:p>
          <a:p>
            <a:pPr marL="0" indent="0">
              <a:buNone/>
            </a:pPr>
            <a:r>
              <a:rPr lang="en-US" sz="3600" baseline="30000" dirty="0"/>
              <a:t>Ask the participants to share their childhood dream (what they want/wanted to be or do when they grow/grew up) and then ask them to reflect on how this correlates with their current aspirations (if applicable). Depending on the time and amount of people in the group you may ask them just to give you one-word responses, like astronaut, ballerina, teacher, etc. </a:t>
            </a:r>
          </a:p>
          <a:p>
            <a:pPr marL="0" indent="0">
              <a:buNone/>
            </a:pPr>
            <a:endParaRPr lang="en-US" sz="3600" baseline="30000" dirty="0"/>
          </a:p>
          <a:p>
            <a:pPr marL="0" indent="0">
              <a:buNone/>
            </a:pPr>
            <a:r>
              <a:rPr lang="en-US" sz="3600" b="1" baseline="30000" dirty="0"/>
              <a:t>Option 2: The Time Machine</a:t>
            </a:r>
          </a:p>
          <a:p>
            <a:pPr marL="0" indent="0">
              <a:buNone/>
            </a:pPr>
            <a:r>
              <a:rPr lang="en-US" sz="3600" baseline="30000" dirty="0"/>
              <a:t>Ask the participants the following question(s): “If you were able to travel through time, what time period would you want to visit and why? If there was a person you would go back in time to meet, who would it be, and why?”</a:t>
            </a:r>
          </a:p>
        </p:txBody>
      </p:sp>
    </p:spTree>
    <p:extLst>
      <p:ext uri="{BB962C8B-B14F-4D97-AF65-F5344CB8AC3E}">
        <p14:creationId xmlns:p14="http://schemas.microsoft.com/office/powerpoint/2010/main" val="2153307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US" sz="3600" dirty="0" smtClean="0">
                <a:latin typeface="Antenna Medium" panose="02000603000000020004" pitchFamily="2" charset="0"/>
              </a:rPr>
              <a:t>Who taught you about God and our faith? </a:t>
            </a:r>
            <a:endParaRPr lang="en-US" sz="3600" dirty="0">
              <a:latin typeface="Antenna Medium" panose="02000603000000020004" pitchFamily="2" charset="0"/>
            </a:endParaRPr>
          </a:p>
        </p:txBody>
      </p:sp>
      <p:pic>
        <p:nvPicPr>
          <p:cNvPr id="4" name="L7fAcHCgjg0"/>
          <p:cNvPicPr>
            <a:picLocks noGrp="1" noRot="1" noChangeAspect="1"/>
          </p:cNvPicPr>
          <p:nvPr>
            <p:ph idx="1"/>
            <a:videoFile r:link="rId1"/>
          </p:nvPr>
        </p:nvPicPr>
        <p:blipFill>
          <a:blip r:embed="rId3"/>
          <a:stretch>
            <a:fillRect/>
          </a:stretch>
        </p:blipFill>
        <p:spPr>
          <a:xfrm>
            <a:off x="1189892" y="1104167"/>
            <a:ext cx="9812216" cy="5519372"/>
          </a:xfrm>
          <a:prstGeom prst="rect">
            <a:avLst/>
          </a:prstGeom>
        </p:spPr>
      </p:pic>
    </p:spTree>
    <p:extLst>
      <p:ext uri="{BB962C8B-B14F-4D97-AF65-F5344CB8AC3E}">
        <p14:creationId xmlns:p14="http://schemas.microsoft.com/office/powerpoint/2010/main" val="5386977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1242647"/>
          </a:xfrm>
          <a:prstGeom prst="rect">
            <a:avLst/>
          </a:prstGeom>
          <a:solidFill>
            <a:srgbClr val="F0B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2" name="Title 1"/>
          <p:cNvSpPr>
            <a:spLocks noGrp="1"/>
          </p:cNvSpPr>
          <p:nvPr>
            <p:ph type="title"/>
          </p:nvPr>
        </p:nvSpPr>
        <p:spPr>
          <a:xfrm>
            <a:off x="838200" y="0"/>
            <a:ext cx="10515600" cy="1325563"/>
          </a:xfrm>
        </p:spPr>
        <p:txBody>
          <a:bodyPr/>
          <a:lstStyle/>
          <a:p>
            <a:pPr algn="ctr"/>
            <a:r>
              <a:rPr lang="en-US" dirty="0" smtClean="0">
                <a:latin typeface="Antenna Medium" panose="02000603000000020004" pitchFamily="2" charset="0"/>
              </a:rPr>
              <a:t>Our Topic for this month</a:t>
            </a:r>
            <a:endParaRPr lang="en-US" dirty="0">
              <a:latin typeface="Antenna Medium" panose="02000603000000020004" pitchFamily="2" charset="0"/>
            </a:endParaRPr>
          </a:p>
        </p:txBody>
      </p:sp>
      <p:sp>
        <p:nvSpPr>
          <p:cNvPr id="3" name="Content Placeholder 2"/>
          <p:cNvSpPr>
            <a:spLocks noGrp="1"/>
          </p:cNvSpPr>
          <p:nvPr>
            <p:ph idx="1"/>
          </p:nvPr>
        </p:nvSpPr>
        <p:spPr>
          <a:xfrm>
            <a:off x="838200" y="1690688"/>
            <a:ext cx="10515600" cy="4351338"/>
          </a:xfrm>
        </p:spPr>
        <p:txBody>
          <a:bodyPr/>
          <a:lstStyle/>
          <a:p>
            <a:pPr marL="0" indent="0" algn="ctr">
              <a:buNone/>
            </a:pPr>
            <a:r>
              <a:rPr lang="en-US" sz="4800" baseline="30000" dirty="0">
                <a:latin typeface="Antenna Medium" panose="02000603000000020004" pitchFamily="2" charset="0"/>
              </a:rPr>
              <a:t>The Domestic Church and </a:t>
            </a:r>
            <a:endParaRPr lang="en-US" sz="4800" baseline="30000" dirty="0" smtClean="0">
              <a:latin typeface="Antenna Medium" panose="02000603000000020004" pitchFamily="2" charset="0"/>
            </a:endParaRPr>
          </a:p>
          <a:p>
            <a:pPr marL="0" indent="0" algn="ctr">
              <a:buNone/>
            </a:pPr>
            <a:r>
              <a:rPr lang="en-US" sz="4800" baseline="30000" dirty="0" smtClean="0">
                <a:latin typeface="Antenna Medium" panose="02000603000000020004" pitchFamily="2" charset="0"/>
              </a:rPr>
              <a:t>parents as </a:t>
            </a:r>
            <a:r>
              <a:rPr lang="en-US" sz="4800" baseline="30000" dirty="0">
                <a:latin typeface="Antenna Medium" panose="02000603000000020004" pitchFamily="2" charset="0"/>
              </a:rPr>
              <a:t>primary educators.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3862" y="2686050"/>
            <a:ext cx="3724275" cy="4171950"/>
          </a:xfrm>
          <a:prstGeom prst="rect">
            <a:avLst/>
          </a:prstGeom>
        </p:spPr>
      </p:pic>
    </p:spTree>
    <p:extLst>
      <p:ext uri="{BB962C8B-B14F-4D97-AF65-F5344CB8AC3E}">
        <p14:creationId xmlns:p14="http://schemas.microsoft.com/office/powerpoint/2010/main" val="8988806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ECDF"/>
        </a:solidFill>
        <a:effectLst/>
      </p:bgPr>
    </p:bg>
    <p:spTree>
      <p:nvGrpSpPr>
        <p:cNvPr id="1" name=""/>
        <p:cNvGrpSpPr/>
        <p:nvPr/>
      </p:nvGrpSpPr>
      <p:grpSpPr>
        <a:xfrm>
          <a:off x="0" y="0"/>
          <a:ext cx="0" cy="0"/>
          <a:chOff x="0" y="0"/>
          <a:chExt cx="0" cy="0"/>
        </a:xfrm>
      </p:grpSpPr>
      <p:sp>
        <p:nvSpPr>
          <p:cNvPr id="5" name="Rectangle 4"/>
          <p:cNvSpPr/>
          <p:nvPr/>
        </p:nvSpPr>
        <p:spPr>
          <a:xfrm>
            <a:off x="0" y="0"/>
            <a:ext cx="12192000" cy="8206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09037" y="142387"/>
            <a:ext cx="2373923" cy="959583"/>
          </a:xfrm>
        </p:spPr>
        <p:txBody>
          <a:bodyPr>
            <a:normAutofit fontScale="90000"/>
          </a:bodyPr>
          <a:lstStyle/>
          <a:p>
            <a:pPr algn="ctr"/>
            <a:r>
              <a:rPr lang="en-US" sz="8000" b="1" baseline="30000" dirty="0" smtClean="0"/>
              <a:t>Content</a:t>
            </a:r>
            <a:endParaRPr lang="en-US" sz="8000" dirty="0"/>
          </a:p>
        </p:txBody>
      </p:sp>
      <p:sp>
        <p:nvSpPr>
          <p:cNvPr id="3" name="Content Placeholder 2"/>
          <p:cNvSpPr>
            <a:spLocks noGrp="1"/>
          </p:cNvSpPr>
          <p:nvPr>
            <p:ph idx="1"/>
          </p:nvPr>
        </p:nvSpPr>
        <p:spPr>
          <a:xfrm>
            <a:off x="93782" y="855786"/>
            <a:ext cx="5591909" cy="5861538"/>
          </a:xfrm>
        </p:spPr>
        <p:txBody>
          <a:bodyPr>
            <a:normAutofit fontScale="85000" lnSpcReduction="20000"/>
          </a:bodyPr>
          <a:lstStyle/>
          <a:p>
            <a:pPr marL="0" indent="0">
              <a:lnSpc>
                <a:spcPct val="110000"/>
              </a:lnSpc>
              <a:buNone/>
            </a:pPr>
            <a:r>
              <a:rPr lang="en-US" baseline="30000" dirty="0" smtClean="0"/>
              <a:t>	</a:t>
            </a:r>
            <a:r>
              <a:rPr lang="en-US" sz="2300" dirty="0"/>
              <a:t>Many of us have had similar experiences to those in the video we just watched. We most likely learned about our faith in some way from our family.  Our parents, grandparents, aunts and uncles have possibly been examples to us and shared their life of faith and relationship with Jesus with us.  They have taught us prayers, shared traditions with us, and brought us to the sacraments.  We are able to see that growing up in an environment that is rich in Catholic traditions, prayers, and service is very important for nurturing one’s faith life.  </a:t>
            </a:r>
          </a:p>
          <a:p>
            <a:pPr marL="0" indent="0">
              <a:lnSpc>
                <a:spcPct val="110000"/>
              </a:lnSpc>
              <a:buNone/>
            </a:pPr>
            <a:r>
              <a:rPr lang="en-US" sz="2300" dirty="0"/>
              <a:t>	When the Catholic Church talks about the “Domestic Church,” she is speaking about this very principle.  The home is where we are meant to encounter Jesus and grow in our faith, and our parishes are meant to support families in their walk of discipleship.  Parents are the “primary educators” of the faith, and no one is better suited or positioned to teach the faith to their children.</a:t>
            </a:r>
          </a:p>
          <a:p>
            <a:pPr marL="0" indent="0">
              <a:buNone/>
            </a:pPr>
            <a:endParaRPr lang="en-US" dirty="0"/>
          </a:p>
        </p:txBody>
      </p:sp>
      <p:sp>
        <p:nvSpPr>
          <p:cNvPr id="4" name="Content Placeholder 2"/>
          <p:cNvSpPr txBox="1">
            <a:spLocks/>
          </p:cNvSpPr>
          <p:nvPr/>
        </p:nvSpPr>
        <p:spPr>
          <a:xfrm>
            <a:off x="6095999" y="820616"/>
            <a:ext cx="6002218" cy="6693876"/>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5500" baseline="30000" dirty="0" smtClean="0"/>
              <a:t>	</a:t>
            </a:r>
            <a:r>
              <a:rPr lang="en-US" sz="5500" dirty="0"/>
              <a:t>This may be an easier principle to understand since we have had the experience of learning </a:t>
            </a:r>
            <a:r>
              <a:rPr lang="en-US" sz="5500" dirty="0" smtClean="0"/>
              <a:t>and </a:t>
            </a:r>
            <a:r>
              <a:rPr lang="en-US" sz="5500" dirty="0"/>
              <a:t>working from home during the COVID-19 crisis. </a:t>
            </a:r>
            <a:r>
              <a:rPr lang="en-US" sz="5500" dirty="0"/>
              <a:t>Most of us have experienced being unable to go to church in person, instead watching and praying the Mass online together as a family at home. This has reminded us that our homes are true churches—Domestic Churches—where we encounter Jesus.  All of our homes are centers for education, work, enrichment, and faith.  Our Catholic faith is meant to be shared and lived in the home so that our homes become places “where tenderness, forgiveness, respect, and fidelity” can grow and thrive.</a:t>
            </a:r>
          </a:p>
          <a:p>
            <a:pPr marL="0" indent="0">
              <a:lnSpc>
                <a:spcPct val="120000"/>
              </a:lnSpc>
              <a:buNone/>
            </a:pPr>
            <a:r>
              <a:rPr lang="en-US" sz="5500" dirty="0"/>
              <a:t>	Ultimately, we look to Jesus to understand what it means to be a Domestic Church. Jesus lived most of His life on earth in the hiddenness, joys, labors, and sufferings of family life (see Mt 1:18 – 2:23; Lk 1:26 – 2:52). God the Son came to us through a family, the Holy Family, and by so doing He united Himself in a certain way to every family (see St. John Paul II). Jesus is with us. His presence and grace in the sacraments makes our families Domestic Churches. </a:t>
            </a:r>
            <a:r>
              <a:rPr lang="en-US" sz="5500" dirty="0"/>
              <a:t>Lord, help </a:t>
            </a:r>
            <a:r>
              <a:rPr lang="en-US" sz="5500" dirty="0" smtClean="0"/>
              <a:t>us to </a:t>
            </a:r>
            <a:r>
              <a:rPr lang="en-US" sz="5500" dirty="0"/>
              <a:t>rely on You and Your grace more, and may we share You as Mary and Joseph did—with the world! </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141299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ECDF"/>
        </a:solidFill>
        <a:effectLst/>
      </p:bgPr>
    </p:bg>
    <p:spTree>
      <p:nvGrpSpPr>
        <p:cNvPr id="1" name=""/>
        <p:cNvGrpSpPr/>
        <p:nvPr/>
      </p:nvGrpSpPr>
      <p:grpSpPr>
        <a:xfrm>
          <a:off x="0" y="0"/>
          <a:ext cx="0" cy="0"/>
          <a:chOff x="0" y="0"/>
          <a:chExt cx="0" cy="0"/>
        </a:xfrm>
      </p:grpSpPr>
      <p:sp>
        <p:nvSpPr>
          <p:cNvPr id="5" name="Rectangle 4"/>
          <p:cNvSpPr/>
          <p:nvPr/>
        </p:nvSpPr>
        <p:spPr>
          <a:xfrm>
            <a:off x="-1" y="0"/>
            <a:ext cx="12192000" cy="148883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105690" y="163268"/>
            <a:ext cx="5980617" cy="1325563"/>
          </a:xfrm>
        </p:spPr>
        <p:txBody>
          <a:bodyPr/>
          <a:lstStyle/>
          <a:p>
            <a:pPr algn="ctr"/>
            <a:r>
              <a:rPr lang="en-US" dirty="0" smtClean="0">
                <a:latin typeface="Antenna Medium" panose="02000603000000020004" pitchFamily="2" charset="0"/>
              </a:rPr>
              <a:t>Family Conversation</a:t>
            </a:r>
            <a:endParaRPr lang="en-US" dirty="0">
              <a:latin typeface="Antenna Medium" panose="02000603000000020004" pitchFamily="2" charset="0"/>
            </a:endParaRPr>
          </a:p>
        </p:txBody>
      </p:sp>
      <p:sp>
        <p:nvSpPr>
          <p:cNvPr id="3" name="Content Placeholder 2"/>
          <p:cNvSpPr>
            <a:spLocks noGrp="1"/>
          </p:cNvSpPr>
          <p:nvPr>
            <p:ph idx="1"/>
          </p:nvPr>
        </p:nvSpPr>
        <p:spPr/>
        <p:txBody>
          <a:bodyPr/>
          <a:lstStyle/>
          <a:p>
            <a:pPr marL="0" indent="0">
              <a:buNone/>
            </a:pPr>
            <a:r>
              <a:rPr lang="en-US" dirty="0" smtClean="0"/>
              <a:t>Who in your family teaches or has taught you the most about God? </a:t>
            </a:r>
          </a:p>
          <a:p>
            <a:pPr marL="0" indent="0">
              <a:buNone/>
            </a:pPr>
            <a:endParaRPr lang="en-US" dirty="0"/>
          </a:p>
          <a:p>
            <a:pPr marL="0" indent="0" algn="ctr">
              <a:buNone/>
            </a:pPr>
            <a:r>
              <a:rPr lang="en-US" baseline="30000" dirty="0"/>
              <a:t>First families reflect and discuss the question together (mute for privacy</a:t>
            </a:r>
            <a:r>
              <a:rPr lang="en-US" baseline="30000" dirty="0" smtClean="0"/>
              <a:t>),</a:t>
            </a:r>
          </a:p>
          <a:p>
            <a:pPr marL="0" indent="0" algn="ctr">
              <a:buNone/>
            </a:pPr>
            <a:r>
              <a:rPr lang="en-US" baseline="30000" dirty="0" smtClean="0"/>
              <a:t> </a:t>
            </a:r>
            <a:r>
              <a:rPr lang="en-US" baseline="30000" dirty="0"/>
              <a:t>and then catechists facilitate large group sharing (unmute). </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4095" y="4001294"/>
            <a:ext cx="5323809" cy="2028571"/>
          </a:xfrm>
          <a:prstGeom prst="rect">
            <a:avLst/>
          </a:prstGeom>
        </p:spPr>
      </p:pic>
    </p:spTree>
    <p:extLst>
      <p:ext uri="{BB962C8B-B14F-4D97-AF65-F5344CB8AC3E}">
        <p14:creationId xmlns:p14="http://schemas.microsoft.com/office/powerpoint/2010/main" val="6088708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6" name="Rectangle 5"/>
          <p:cNvSpPr/>
          <p:nvPr/>
        </p:nvSpPr>
        <p:spPr>
          <a:xfrm>
            <a:off x="0" y="0"/>
            <a:ext cx="12192000" cy="1127982"/>
          </a:xfrm>
          <a:prstGeom prst="rect">
            <a:avLst/>
          </a:prstGeom>
          <a:solidFill>
            <a:srgbClr val="F0B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2" name="Title 1"/>
          <p:cNvSpPr>
            <a:spLocks noGrp="1"/>
          </p:cNvSpPr>
          <p:nvPr>
            <p:ph type="title"/>
          </p:nvPr>
        </p:nvSpPr>
        <p:spPr>
          <a:xfrm>
            <a:off x="4822581" y="0"/>
            <a:ext cx="2546838" cy="1127981"/>
          </a:xfrm>
        </p:spPr>
        <p:txBody>
          <a:bodyPr>
            <a:normAutofit/>
          </a:bodyPr>
          <a:lstStyle/>
          <a:p>
            <a:pPr algn="ctr"/>
            <a:r>
              <a:rPr lang="en-US" sz="4800" dirty="0" smtClean="0">
                <a:latin typeface="Antenna Medium" panose="02000603000000020004" pitchFamily="2" charset="0"/>
              </a:rPr>
              <a:t>Mission</a:t>
            </a:r>
            <a:endParaRPr lang="en-US" sz="4800" dirty="0">
              <a:latin typeface="Antenna Medium" panose="02000603000000020004" pitchFamily="2" charset="0"/>
            </a:endParaRPr>
          </a:p>
        </p:txBody>
      </p:sp>
      <p:sp>
        <p:nvSpPr>
          <p:cNvPr id="3" name="Content Placeholder 2"/>
          <p:cNvSpPr>
            <a:spLocks noGrp="1"/>
          </p:cNvSpPr>
          <p:nvPr>
            <p:ph idx="1"/>
          </p:nvPr>
        </p:nvSpPr>
        <p:spPr>
          <a:xfrm>
            <a:off x="556847" y="1561733"/>
            <a:ext cx="3042138" cy="2160221"/>
          </a:xfrm>
        </p:spPr>
        <p:txBody>
          <a:bodyPr>
            <a:normAutofit/>
          </a:bodyPr>
          <a:lstStyle/>
          <a:p>
            <a:pPr marL="0" indent="0">
              <a:buNone/>
            </a:pPr>
            <a:r>
              <a:rPr lang="en-US" b="1" baseline="30000" dirty="0"/>
              <a:t>1. Introduce Mission </a:t>
            </a:r>
            <a:r>
              <a:rPr lang="en-US" b="1" baseline="30000" dirty="0" smtClean="0"/>
              <a:t>Activities</a:t>
            </a:r>
            <a:endParaRPr lang="en-US" baseline="30000" dirty="0"/>
          </a:p>
          <a:p>
            <a:pPr marL="0" indent="0">
              <a:buNone/>
            </a:pPr>
            <a:r>
              <a:rPr lang="en-US" baseline="30000" dirty="0"/>
              <a:t>Mission Activities are to be done at home during Week 2 and to be shared at the gathering of families on Week 3.</a:t>
            </a:r>
            <a:endParaRPr lang="en-US" dirty="0"/>
          </a:p>
        </p:txBody>
      </p:sp>
      <p:sp>
        <p:nvSpPr>
          <p:cNvPr id="4" name="Content Placeholder 2"/>
          <p:cNvSpPr txBox="1">
            <a:spLocks/>
          </p:cNvSpPr>
          <p:nvPr/>
        </p:nvSpPr>
        <p:spPr>
          <a:xfrm>
            <a:off x="4822581" y="1561733"/>
            <a:ext cx="3171092" cy="21602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baseline="30000" dirty="0"/>
              <a:t>2. Explain </a:t>
            </a:r>
            <a:r>
              <a:rPr lang="en-US" b="1" baseline="30000" dirty="0" smtClean="0"/>
              <a:t>Activity</a:t>
            </a:r>
            <a:endParaRPr lang="en-US" baseline="30000" dirty="0"/>
          </a:p>
          <a:p>
            <a:pPr marL="0" indent="0">
              <a:buNone/>
            </a:pPr>
            <a:r>
              <a:rPr lang="en-US" baseline="30000" dirty="0" smtClean="0"/>
              <a:t>Watch </a:t>
            </a:r>
            <a:r>
              <a:rPr lang="en-US" baseline="30000" dirty="0" smtClean="0">
                <a:hlinkClick r:id="rId3"/>
              </a:rPr>
              <a:t>this video</a:t>
            </a:r>
            <a:r>
              <a:rPr lang="en-US" dirty="0" smtClean="0"/>
              <a:t> </a:t>
            </a:r>
            <a:r>
              <a:rPr lang="en-US" baseline="30000" dirty="0" smtClean="0"/>
              <a:t>(</a:t>
            </a:r>
            <a:r>
              <a:rPr lang="en-US" baseline="30000" dirty="0"/>
              <a:t>stop at </a:t>
            </a:r>
            <a:endParaRPr lang="en-US" baseline="30000" dirty="0" smtClean="0"/>
          </a:p>
          <a:p>
            <a:pPr marL="0" indent="0">
              <a:buNone/>
            </a:pPr>
            <a:r>
              <a:rPr lang="en-US" baseline="30000" dirty="0" smtClean="0"/>
              <a:t>3:43</a:t>
            </a:r>
            <a:r>
              <a:rPr lang="en-US" baseline="30000" dirty="0"/>
              <a:t>), and build a prayer corner in your home. </a:t>
            </a:r>
            <a:endParaRPr lang="en-US" dirty="0"/>
          </a:p>
        </p:txBody>
      </p:sp>
      <p:sp>
        <p:nvSpPr>
          <p:cNvPr id="5" name="Content Placeholder 2"/>
          <p:cNvSpPr txBox="1">
            <a:spLocks/>
          </p:cNvSpPr>
          <p:nvPr/>
        </p:nvSpPr>
        <p:spPr>
          <a:xfrm>
            <a:off x="8815754" y="1561733"/>
            <a:ext cx="3171092" cy="21602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baseline="30000" dirty="0"/>
              <a:t>3. </a:t>
            </a:r>
            <a:r>
              <a:rPr lang="en-US" b="1" baseline="30000" dirty="0" smtClean="0"/>
              <a:t>Family Sharing</a:t>
            </a:r>
            <a:endParaRPr lang="en-US" baseline="30000" dirty="0"/>
          </a:p>
          <a:p>
            <a:pPr marL="0" indent="0">
              <a:buNone/>
            </a:pPr>
            <a:r>
              <a:rPr lang="en-US" baseline="30000" dirty="0"/>
              <a:t>Provide visual example by Show ‘n Telling how you have built your own prayer corner and how you have taken time to pray. </a:t>
            </a:r>
            <a:endParaRPr lang="en-US" dirty="0"/>
          </a:p>
        </p:txBody>
      </p:sp>
      <p:pic>
        <p:nvPicPr>
          <p:cNvPr id="7" name="f0YWKLNhTvE"/>
          <p:cNvPicPr>
            <a:picLocks noRot="1" noChangeAspect="1"/>
          </p:cNvPicPr>
          <p:nvPr>
            <a:videoFile r:link="rId1"/>
          </p:nvPr>
        </p:nvPicPr>
        <p:blipFill>
          <a:blip r:embed="rId4"/>
          <a:stretch>
            <a:fillRect/>
          </a:stretch>
        </p:blipFill>
        <p:spPr>
          <a:xfrm>
            <a:off x="3310036" y="3446585"/>
            <a:ext cx="5571927" cy="3134209"/>
          </a:xfrm>
          <a:prstGeom prst="rect">
            <a:avLst/>
          </a:prstGeom>
        </p:spPr>
      </p:pic>
    </p:spTree>
    <p:extLst>
      <p:ext uri="{BB962C8B-B14F-4D97-AF65-F5344CB8AC3E}">
        <p14:creationId xmlns:p14="http://schemas.microsoft.com/office/powerpoint/2010/main" val="37309105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5853</TotalTime>
  <Words>970</Words>
  <Application>Microsoft Office PowerPoint</Application>
  <PresentationFormat>Widescreen</PresentationFormat>
  <Paragraphs>79</Paragraphs>
  <Slides>10</Slides>
  <Notes>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Adobe Garamond Pro</vt:lpstr>
      <vt:lpstr>Antenna Black</vt:lpstr>
      <vt:lpstr>Antenna Medium</vt:lpstr>
      <vt:lpstr>Arial</vt:lpstr>
      <vt:lpstr>Calibri</vt:lpstr>
      <vt:lpstr>Calibri Light</vt:lpstr>
      <vt:lpstr>Office Theme</vt:lpstr>
      <vt:lpstr>Families Forming Disciples </vt:lpstr>
      <vt:lpstr>Topic:  The Domestic Church &amp; Parents as the Primary Educators of the Faith</vt:lpstr>
      <vt:lpstr>PowerPoint Presentation</vt:lpstr>
      <vt:lpstr>PowerPoint Presentation</vt:lpstr>
      <vt:lpstr>Who taught you about God and our faith? </vt:lpstr>
      <vt:lpstr>Our Topic for this month</vt:lpstr>
      <vt:lpstr>Content</vt:lpstr>
      <vt:lpstr>Family Conversation</vt:lpstr>
      <vt:lpstr>Mission</vt:lpstr>
      <vt:lpstr>Review &amp; Close in Prayer </vt:lpstr>
    </vt:vector>
  </TitlesOfParts>
  <Company>AOA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Families Forming Disciples</dc:title>
  <dc:creator>Patrick Metts</dc:creator>
  <cp:lastModifiedBy>Patrick Metts</cp:lastModifiedBy>
  <cp:revision>26</cp:revision>
  <dcterms:created xsi:type="dcterms:W3CDTF">2020-07-27T17:11:20Z</dcterms:created>
  <dcterms:modified xsi:type="dcterms:W3CDTF">2020-07-31T18:44:56Z</dcterms:modified>
</cp:coreProperties>
</file>